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7"/>
  </p:notesMasterIdLst>
  <p:sldIdLst>
    <p:sldId id="256" r:id="rId2"/>
    <p:sldId id="403" r:id="rId3"/>
    <p:sldId id="983" r:id="rId4"/>
    <p:sldId id="984" r:id="rId5"/>
    <p:sldId id="471" r:id="rId6"/>
    <p:sldId id="579" r:id="rId7"/>
    <p:sldId id="563" r:id="rId8"/>
    <p:sldId id="982" r:id="rId9"/>
    <p:sldId id="664" r:id="rId10"/>
    <p:sldId id="564" r:id="rId11"/>
    <p:sldId id="566" r:id="rId12"/>
    <p:sldId id="565" r:id="rId13"/>
    <p:sldId id="740" r:id="rId14"/>
    <p:sldId id="499" r:id="rId15"/>
    <p:sldId id="508" r:id="rId16"/>
    <p:sldId id="557" r:id="rId17"/>
    <p:sldId id="841" r:id="rId18"/>
    <p:sldId id="667" r:id="rId19"/>
    <p:sldId id="681" r:id="rId20"/>
    <p:sldId id="668" r:id="rId21"/>
    <p:sldId id="669" r:id="rId22"/>
    <p:sldId id="703" r:id="rId23"/>
    <p:sldId id="707" r:id="rId24"/>
    <p:sldId id="709" r:id="rId25"/>
    <p:sldId id="671" r:id="rId26"/>
    <p:sldId id="957" r:id="rId27"/>
    <p:sldId id="584" r:id="rId28"/>
    <p:sldId id="509" r:id="rId29"/>
    <p:sldId id="662" r:id="rId30"/>
    <p:sldId id="578" r:id="rId31"/>
    <p:sldId id="510" r:id="rId32"/>
    <p:sldId id="549" r:id="rId33"/>
    <p:sldId id="577" r:id="rId34"/>
    <p:sldId id="572" r:id="rId35"/>
    <p:sldId id="587" r:id="rId36"/>
    <p:sldId id="591" r:id="rId37"/>
    <p:sldId id="590" r:id="rId38"/>
    <p:sldId id="588" r:id="rId39"/>
    <p:sldId id="589" r:id="rId40"/>
    <p:sldId id="597" r:id="rId41"/>
    <p:sldId id="971" r:id="rId42"/>
    <p:sldId id="972" r:id="rId43"/>
    <p:sldId id="973" r:id="rId44"/>
    <p:sldId id="975" r:id="rId45"/>
    <p:sldId id="974" r:id="rId46"/>
    <p:sldId id="747" r:id="rId47"/>
    <p:sldId id="553" r:id="rId48"/>
    <p:sldId id="602" r:id="rId49"/>
    <p:sldId id="603" r:id="rId50"/>
    <p:sldId id="691" r:id="rId51"/>
    <p:sldId id="978" r:id="rId52"/>
    <p:sldId id="969" r:id="rId53"/>
    <p:sldId id="970" r:id="rId54"/>
    <p:sldId id="981" r:id="rId55"/>
    <p:sldId id="550" r:id="rId56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983"/>
            <p14:sldId id="984"/>
            <p14:sldId id="471"/>
            <p14:sldId id="579"/>
            <p14:sldId id="563"/>
            <p14:sldId id="982"/>
            <p14:sldId id="664"/>
            <p14:sldId id="564"/>
            <p14:sldId id="566"/>
            <p14:sldId id="565"/>
            <p14:sldId id="740"/>
            <p14:sldId id="499"/>
            <p14:sldId id="508"/>
            <p14:sldId id="557"/>
            <p14:sldId id="841"/>
            <p14:sldId id="667"/>
            <p14:sldId id="681"/>
            <p14:sldId id="668"/>
            <p14:sldId id="669"/>
            <p14:sldId id="703"/>
            <p14:sldId id="707"/>
            <p14:sldId id="709"/>
            <p14:sldId id="671"/>
            <p14:sldId id="957"/>
            <p14:sldId id="584"/>
            <p14:sldId id="509"/>
            <p14:sldId id="662"/>
            <p14:sldId id="578"/>
            <p14:sldId id="510"/>
            <p14:sldId id="549"/>
            <p14:sldId id="577"/>
            <p14:sldId id="572"/>
            <p14:sldId id="587"/>
            <p14:sldId id="591"/>
            <p14:sldId id="590"/>
            <p14:sldId id="588"/>
            <p14:sldId id="589"/>
            <p14:sldId id="597"/>
            <p14:sldId id="971"/>
            <p14:sldId id="972"/>
            <p14:sldId id="973"/>
            <p14:sldId id="975"/>
            <p14:sldId id="974"/>
            <p14:sldId id="747"/>
            <p14:sldId id="553"/>
            <p14:sldId id="602"/>
            <p14:sldId id="603"/>
            <p14:sldId id="691"/>
            <p14:sldId id="978"/>
            <p14:sldId id="969"/>
            <p14:sldId id="970"/>
            <p14:sldId id="98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41719C"/>
    <a:srgbClr val="D5ECEA"/>
    <a:srgbClr val="C4D7DD"/>
    <a:srgbClr val="EF7D1D"/>
    <a:srgbClr val="025249"/>
    <a:srgbClr val="28A136"/>
    <a:srgbClr val="CA9FC9"/>
    <a:srgbClr val="FB8E20"/>
    <a:srgbClr val="5AB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5"/>
    <p:restoredTop sz="96853" autoAdjust="0"/>
  </p:normalViewPr>
  <p:slideViewPr>
    <p:cSldViewPr snapToGrid="0" snapToObjects="1">
      <p:cViewPr>
        <p:scale>
          <a:sx n="103" d="100"/>
          <a:sy n="103" d="100"/>
        </p:scale>
        <p:origin x="2200" y="72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21.01.20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277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8391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3361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357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0"/>
            <a:ext cx="991716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3" y="1744227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Jungheinrich Digital Saloon Hamburg | </a:t>
            </a:r>
            <a:r>
              <a:rPr lang="de-DE" sz="1400" spc="80" dirty="0" err="1">
                <a:solidFill>
                  <a:srgbClr val="D4EBE9"/>
                </a:solidFill>
              </a:rPr>
              <a:t>January</a:t>
            </a:r>
            <a:r>
              <a:rPr lang="de-DE" sz="1400" spc="80" dirty="0">
                <a:solidFill>
                  <a:srgbClr val="D4EBE9"/>
                </a:solidFill>
              </a:rPr>
              <a:t>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705630" y="4900744"/>
            <a:ext cx="3856431" cy="44374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</a:rPr>
              <a:t>Slides</a:t>
            </a:r>
            <a:r>
              <a:rPr lang="de-DE" sz="2000" dirty="0">
                <a:solidFill>
                  <a:srgbClr val="36544F"/>
                </a:solidFill>
              </a:rPr>
              <a:t>: https://</a:t>
            </a:r>
            <a:r>
              <a:rPr lang="de-DE" sz="2000" dirty="0" err="1">
                <a:solidFill>
                  <a:srgbClr val="36544F"/>
                </a:solidFill>
              </a:rPr>
              <a:t>nils.buzz</a:t>
            </a:r>
            <a:r>
              <a:rPr lang="de-DE" sz="2000" dirty="0">
                <a:solidFill>
                  <a:srgbClr val="36544F"/>
                </a:solidFill>
              </a:rPr>
              <a:t>/</a:t>
            </a:r>
            <a:r>
              <a:rPr lang="de-DE" sz="2000" dirty="0" err="1">
                <a:solidFill>
                  <a:srgbClr val="36544F"/>
                </a:solidFill>
              </a:rPr>
              <a:t>jds-graphql</a:t>
            </a:r>
            <a:endParaRPr lang="de-DE" sz="3200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E55786E-F81E-614D-BED8-3C79D6DA682F}"/>
              </a:ext>
            </a:extLst>
          </p:cNvPr>
          <p:cNvSpPr/>
          <p:nvPr/>
        </p:nvSpPr>
        <p:spPr>
          <a:xfrm>
            <a:off x="698376" y="1463870"/>
            <a:ext cx="3476060" cy="6785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 err="1">
                <a:solidFill>
                  <a:srgbClr val="28A136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  <a:r>
              <a:rPr lang="de-DE" sz="3200" b="1" dirty="0">
                <a:solidFill>
                  <a:srgbClr val="28A136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200" b="1" dirty="0" err="1">
                <a:solidFill>
                  <a:srgbClr val="28A136"/>
                </a:solidFill>
                <a:latin typeface="Montserrat" charset="0"/>
                <a:ea typeface="Montserrat" charset="0"/>
                <a:cs typeface="Montserrat" charset="0"/>
              </a:rPr>
              <a:t>to</a:t>
            </a:r>
            <a:endParaRPr lang="de-DE" sz="3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29478894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Facebook 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leeb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/1123326647552266241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388D315-98E5-C149-8726-0D0B79AF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758" y="1081349"/>
            <a:ext cx="5052483" cy="328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104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in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action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nils.buzz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</a:t>
            </a:r>
            <a:r>
              <a:rPr lang="de-DE" sz="1600" cap="none" spc="100" dirty="0" err="1"/>
              <a:t>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Compare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REST 😱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3144168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8A50C17-C267-7C42-AE0F-DD7612FA0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Requests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 potential REST API</a:t>
            </a:r>
          </a:p>
          <a:p>
            <a:r>
              <a:rPr lang="de-DE" sz="1800" b="0" dirty="0" err="1">
                <a:solidFill>
                  <a:srgbClr val="36544F"/>
                </a:solidFill>
              </a:rPr>
              <a:t>Exemplary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and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simplified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F15885D6-949F-8045-99D3-F26066256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73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Requests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 potential REST API</a:t>
            </a:r>
          </a:p>
          <a:p>
            <a:r>
              <a:rPr lang="de-DE" sz="1800" b="0" dirty="0" err="1">
                <a:solidFill>
                  <a:srgbClr val="36544F"/>
                </a:solidFill>
              </a:rPr>
              <a:t>Exemplary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and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simplified</a:t>
            </a:r>
            <a:endParaRPr lang="de-DE" sz="1800" b="0" dirty="0">
              <a:solidFill>
                <a:srgbClr val="36544F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F15885D6-949F-8045-99D3-F26066256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84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Developer, Coach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Trainer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635511" y="5244354"/>
            <a:ext cx="21000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6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3E82222-335E-A947-A37A-952D2CBCD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1" y="2451560"/>
            <a:ext cx="1910121" cy="278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738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Requests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 API</a:t>
            </a:r>
          </a:p>
          <a:p>
            <a:r>
              <a:rPr lang="de-DE" sz="1800" b="0" dirty="0" err="1">
                <a:solidFill>
                  <a:srgbClr val="36544F"/>
                </a:solidFill>
              </a:rPr>
              <a:t>For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each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entity</a:t>
            </a:r>
            <a:r>
              <a:rPr lang="de-DE" sz="1800" b="0" dirty="0">
                <a:solidFill>
                  <a:srgbClr val="36544F"/>
                </a:solidFill>
              </a:rPr>
              <a:t> (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r>
              <a:rPr lang="de-DE" sz="1800" b="0" dirty="0">
                <a:solidFill>
                  <a:srgbClr val="36544F"/>
                </a:solidFill>
              </a:rPr>
              <a:t>) </a:t>
            </a:r>
            <a:r>
              <a:rPr lang="de-DE" sz="1800" b="0" dirty="0" err="1">
                <a:solidFill>
                  <a:srgbClr val="36544F"/>
                </a:solidFill>
              </a:rPr>
              <a:t>one</a:t>
            </a:r>
            <a:r>
              <a:rPr lang="de-DE" sz="1800" b="0" dirty="0">
                <a:solidFill>
                  <a:srgbClr val="36544F"/>
                </a:solidFill>
              </a:rPr>
              <a:t> Request</a:t>
            </a:r>
          </a:p>
          <a:p>
            <a:r>
              <a:rPr lang="de-DE" sz="1800" b="0" dirty="0" err="1">
                <a:solidFill>
                  <a:srgbClr val="36544F"/>
                </a:solidFill>
              </a:rPr>
              <a:t>We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always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get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whole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r>
              <a:rPr lang="de-DE" sz="1800" b="0" dirty="0">
                <a:solidFill>
                  <a:srgbClr val="36544F"/>
                </a:solidFill>
              </a:rPr>
              <a:t> (</a:t>
            </a:r>
            <a:r>
              <a:rPr lang="de-DE" sz="1800" b="0" dirty="0" err="1">
                <a:solidFill>
                  <a:srgbClr val="36544F"/>
                </a:solidFill>
              </a:rPr>
              <a:t>no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standard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way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to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get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only</a:t>
            </a:r>
            <a:r>
              <a:rPr lang="de-DE" sz="1800" b="0" dirty="0">
                <a:solidFill>
                  <a:srgbClr val="36544F"/>
                </a:solidFill>
              </a:rPr>
              <a:t> partial </a:t>
            </a:r>
            <a:r>
              <a:rPr lang="de-DE" sz="1800" b="0" dirty="0" err="1">
                <a:solidFill>
                  <a:srgbClr val="36544F"/>
                </a:solidFill>
              </a:rPr>
              <a:t>resources</a:t>
            </a:r>
            <a:r>
              <a:rPr lang="de-DE" sz="1800" b="0" dirty="0">
                <a:solidFill>
                  <a:srgbClr val="36544F"/>
                </a:solidFill>
              </a:rPr>
              <a:t>)</a:t>
            </a:r>
          </a:p>
          <a:p>
            <a:r>
              <a:rPr lang="de-DE" sz="1800" b="0" dirty="0" err="1">
                <a:solidFill>
                  <a:srgbClr val="36544F"/>
                </a:solidFill>
              </a:rPr>
              <a:t>There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no</a:t>
            </a:r>
            <a:r>
              <a:rPr lang="de-DE" sz="1800" b="0" dirty="0">
                <a:solidFill>
                  <a:srgbClr val="36544F"/>
                </a:solidFill>
              </a:rPr>
              <a:t> „</a:t>
            </a:r>
            <a:r>
              <a:rPr lang="de-DE" sz="1800" b="0" dirty="0" err="1">
                <a:solidFill>
                  <a:srgbClr val="36544F"/>
                </a:solidFill>
              </a:rPr>
              <a:t>overall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view</a:t>
            </a:r>
            <a:r>
              <a:rPr lang="de-DE" sz="1800" b="0" dirty="0">
                <a:solidFill>
                  <a:srgbClr val="36544F"/>
                </a:solidFill>
              </a:rPr>
              <a:t>“ on </a:t>
            </a:r>
            <a:r>
              <a:rPr lang="de-DE" sz="1800" b="0" dirty="0" err="1">
                <a:solidFill>
                  <a:srgbClr val="36544F"/>
                </a:solidFill>
              </a:rPr>
              <a:t>our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domain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FE15650-DC6E-4E40-8FE5-9B8726BDD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04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Requests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84696" y="1803034"/>
            <a:ext cx="43620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"R1")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73A5392-3211-6548-9CCC-119F6A60F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16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-Cases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requests</a:t>
            </a:r>
            <a:r>
              <a:rPr lang="de-DE" dirty="0"/>
              <a:t>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-Cases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requests</a:t>
            </a:r>
            <a:r>
              <a:rPr lang="de-DE" dirty="0"/>
              <a:t>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-Cases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requests</a:t>
            </a:r>
            <a:r>
              <a:rPr lang="de-DE" dirty="0"/>
              <a:t>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Single </a:t>
            </a:r>
            <a:r>
              <a:rPr lang="de-DE" b="0" dirty="0" err="1">
                <a:solidFill>
                  <a:srgbClr val="36544F"/>
                </a:solidFill>
              </a:rPr>
              <a:t>gateway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frontends</a:t>
            </a:r>
            <a:r>
              <a:rPr lang="de-DE" b="0" dirty="0">
                <a:solidFill>
                  <a:srgbClr val="36544F"/>
                </a:solidFill>
              </a:rPr>
              <a:t>/</a:t>
            </a:r>
            <a:r>
              <a:rPr lang="de-DE" b="0" dirty="0" err="1">
                <a:solidFill>
                  <a:srgbClr val="36544F"/>
                </a:solidFill>
              </a:rPr>
              <a:t>clients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couple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services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 err="1"/>
              <a:t>Probably</a:t>
            </a:r>
            <a:r>
              <a:rPr lang="de-DE" dirty="0"/>
              <a:t> not: service-</a:t>
            </a:r>
            <a:r>
              <a:rPr lang="de-DE" dirty="0" err="1"/>
              <a:t>to</a:t>
            </a:r>
            <a:r>
              <a:rPr lang="de-DE" dirty="0"/>
              <a:t>-service </a:t>
            </a:r>
            <a:r>
              <a:rPr lang="de-DE" dirty="0" err="1"/>
              <a:t>communication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E9DC320-C494-3B4A-9A15-AD99ACEAB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055" y="2374497"/>
            <a:ext cx="6534945" cy="4216636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3D77F7EC-C4D5-1F40-BF69-A7C9D99859F3}"/>
              </a:ext>
            </a:extLst>
          </p:cNvPr>
          <p:cNvSpPr/>
          <p:nvPr/>
        </p:nvSpPr>
        <p:spPr>
          <a:xfrm>
            <a:off x="4482548" y="4085249"/>
            <a:ext cx="1113182" cy="397566"/>
          </a:xfrm>
          <a:prstGeom prst="rect">
            <a:avLst/>
          </a:prstGeom>
          <a:solidFill>
            <a:srgbClr val="D5EC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EB002B9-911C-EE4D-8995-BDE36676A73C}"/>
              </a:ext>
            </a:extLst>
          </p:cNvPr>
          <p:cNvSpPr/>
          <p:nvPr/>
        </p:nvSpPr>
        <p:spPr>
          <a:xfrm>
            <a:off x="6211956" y="4191268"/>
            <a:ext cx="718930" cy="242119"/>
          </a:xfrm>
          <a:prstGeom prst="rect">
            <a:avLst/>
          </a:prstGeom>
          <a:solidFill>
            <a:srgbClr val="D5EC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06075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Datasources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954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makes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statement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where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comes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Providing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9371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01531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retrieve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nested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retrieve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nested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Developer, Coach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Trainer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</a:t>
            </a:r>
            <a:r>
              <a:rPr lang="de-DE" sz="24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Consulting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635511" y="5244354"/>
            <a:ext cx="21000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6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3E82222-335E-A947-A37A-952D2CBCD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1" y="2451560"/>
            <a:ext cx="1910121" cy="278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8426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Response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7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done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Comparable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events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normally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HTTP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describing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available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responses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matching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to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other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Developer, Coach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Trainer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</a:t>
            </a:r>
            <a:r>
              <a:rPr lang="de-DE" sz="24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Consulting</a:t>
            </a:r>
          </a:p>
          <a:p>
            <a:pPr algn="ctr"/>
            <a:endParaRPr lang="de-DE" sz="2400" b="1" dirty="0">
              <a:solidFill>
                <a:srgbClr val="9E60B8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24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drinking</a:t>
            </a:r>
            <a:endParaRPr lang="de-DE" sz="24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635511" y="5244354"/>
            <a:ext cx="210003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https://reactbuch.de</a:t>
            </a:r>
          </a:p>
          <a:p>
            <a:pPr algn="ctr"/>
            <a:r>
              <a:rPr lang="de-DE" sz="16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german</a:t>
            </a:r>
            <a:r>
              <a:rPr lang="de-DE" sz="16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16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3E82222-335E-A947-A37A-952D2CBCD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1" y="2451560"/>
            <a:ext cx="1910121" cy="278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4340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points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points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34149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points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25290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Evolution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Schema: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Only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u="sng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version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schema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0462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Evolution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Schema: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Only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u="sng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version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schema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always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requested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explicitly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name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„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select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all“)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added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without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harming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existing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clients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3EFF2B-C089-1141-8C64-305CBAD1F49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New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022B05F-309E-4442-8368-3680F008ABEB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85303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Evolution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Schema: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Only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u="sng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one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version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schema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always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requested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explicitly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name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„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select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all“)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added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without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harming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existing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clients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Old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‘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Usage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tracked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individually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3EFF2B-C089-1141-8C64-305CBAD1F49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New Feld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022B05F-309E-4442-8368-3680F008ABEB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3524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Part 2: </a:t>
            </a:r>
            <a:r>
              <a:rPr lang="de-DE" spc="100" dirty="0" err="1"/>
              <a:t>Runtime</a:t>
            </a:r>
            <a:r>
              <a:rPr lang="de-DE" spc="100" dirty="0"/>
              <a:t>-environment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189533" y="2636022"/>
            <a:ext cx="9526968" cy="29238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72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in </a:t>
            </a:r>
            <a:r>
              <a:rPr lang="de-DE" sz="72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your</a:t>
            </a:r>
            <a:r>
              <a:rPr lang="de-DE" sz="72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App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(</a:t>
            </a:r>
            <a:r>
              <a:rPr lang="de-DE" sz="2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2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: Java, but </a:t>
            </a:r>
            <a:r>
              <a:rPr lang="de-DE" sz="2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concepts</a:t>
            </a:r>
            <a:r>
              <a:rPr lang="de-DE" sz="2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similiar</a:t>
            </a:r>
            <a:r>
              <a:rPr lang="de-DE" sz="2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2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other</a:t>
            </a:r>
            <a:r>
              <a:rPr lang="de-DE" sz="2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languages</a:t>
            </a:r>
            <a:r>
              <a:rPr lang="de-DE" sz="2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)</a:t>
            </a:r>
            <a:endParaRPr lang="de-DE" sz="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313261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Java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1: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5264123" y="2118391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Example</a:t>
            </a:r>
            <a:r>
              <a:rPr lang="de-DE" dirty="0"/>
              <a:t>: </a:t>
            </a:r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libraries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often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Mandatory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5391393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409554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743959" y="3261674"/>
            <a:ext cx="1611983" cy="139516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&lt;List&lt;Beer&gt;&gt;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31762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several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ways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optimize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perfomance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Depending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library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common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technique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DataLoader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avoid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n+1-problems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Others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address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caching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cache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reducing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databases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Optimization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594245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Outlook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Code 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various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languages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libraries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-code-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Generator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Response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Types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(Java):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adobe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628187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outlook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databases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Node.JS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www.graphile.org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postgraphile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hasura.io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ORM (JavaScript, Go):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prisma.io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21299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672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Summary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Interesting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, but still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young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technology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Breaks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habits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REST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Requires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re-thinking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concepts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together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app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Does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neither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replace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Backend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nor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Database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Libs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Frameworks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many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languages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(Java, JS, C#, ...)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Prototypes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exploration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evaluation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setup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usually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quickly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recommendation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(at least)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give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try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follow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further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development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9622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1073425" y="2449921"/>
            <a:ext cx="8289235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very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much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073425" y="3823066"/>
            <a:ext cx="8289235" cy="2130045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Example</a:t>
            </a:r>
            <a:r>
              <a:rPr lang="de-DE" sz="2400" b="1" dirty="0">
                <a:solidFill>
                  <a:srgbClr val="025249"/>
                </a:solidFill>
              </a:rPr>
              <a:t> </a:t>
            </a:r>
            <a:r>
              <a:rPr lang="de-DE" sz="2400" b="1" dirty="0" err="1">
                <a:solidFill>
                  <a:srgbClr val="025249"/>
                </a:solidFill>
              </a:rPr>
              <a:t>code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</a:t>
            </a:r>
            <a:r>
              <a:rPr lang="de-DE" sz="2400" b="1" dirty="0" err="1">
                <a:solidFill>
                  <a:srgbClr val="41719C"/>
                </a:solidFill>
              </a:rPr>
              <a:t>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jds-graphql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Contact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Twitter: </a:t>
            </a:r>
            <a:r>
              <a:rPr lang="de-DE" sz="2400" b="1" dirty="0">
                <a:solidFill>
                  <a:srgbClr val="41719C"/>
                </a:solidFill>
              </a:rPr>
              <a:t>@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C3885C0-79E4-064F-B6DE-9D3ED24B1FF4}"/>
              </a:ext>
            </a:extLst>
          </p:cNvPr>
          <p:cNvSpPr/>
          <p:nvPr/>
        </p:nvSpPr>
        <p:spPr>
          <a:xfrm rot="16200000">
            <a:off x="7385284" y="1116519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8F175BA9-F053-E349-BC04-B14006773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4648" y="438027"/>
            <a:ext cx="1137816" cy="165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Specification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published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Facebook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Development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since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2018 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inside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contains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execution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definition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But not: Implementation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Reference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808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it‘s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not  SQL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it‘s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not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powerful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SQL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ordering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paginating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out-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-box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database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3374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0082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Implementation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itself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only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endParaRPr lang="de-DE" sz="20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there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are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libs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couple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that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helps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integrating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implementing</a:t>
            </a: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into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application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53817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Implenentation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usage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still „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“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Not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many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best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practices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experiences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...but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already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also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big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players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2296</Words>
  <Application>Microsoft Macintosh PowerPoint</Application>
  <PresentationFormat>A4-Papier (210 x 297 mm)</PresentationFormat>
  <Paragraphs>490</Paragraphs>
  <Slides>55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55</vt:i4>
      </vt:variant>
    </vt:vector>
  </HeadingPairs>
  <TitlesOfParts>
    <vt:vector size="68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Jungheinrich Digital Saloon Hamburg | January 2020 | @nilshartmann</vt:lpstr>
      <vt:lpstr>https://nilshartmann.net</vt:lpstr>
      <vt:lpstr>https://nilshartmann.net</vt:lpstr>
      <vt:lpstr>https://nilshartmann.net</vt:lpstr>
      <vt:lpstr>PowerPoint-Präsentation</vt:lpstr>
      <vt:lpstr>GraphQL</vt:lpstr>
      <vt:lpstr>GraphQL</vt:lpstr>
      <vt:lpstr>GraphQL</vt:lpstr>
      <vt:lpstr>GraphQL</vt:lpstr>
      <vt:lpstr>GitHub</vt:lpstr>
      <vt:lpstr>Twitter</vt:lpstr>
      <vt:lpstr>New York Times</vt:lpstr>
      <vt:lpstr>Facebook 5</vt:lpstr>
      <vt:lpstr>Source-Code: https://nils.buzz/graphql-java-example</vt:lpstr>
      <vt:lpstr>http://localhost:9000/</vt:lpstr>
      <vt:lpstr>PowerPoint-Präsentation</vt:lpstr>
      <vt:lpstr>BeerAdvisor domain</vt:lpstr>
      <vt:lpstr>Requests with REST</vt:lpstr>
      <vt:lpstr>Requests with REST</vt:lpstr>
      <vt:lpstr>Requests with REST</vt:lpstr>
      <vt:lpstr>Requests with graphQL</vt:lpstr>
      <vt:lpstr>GraphQL Use-Cases</vt:lpstr>
      <vt:lpstr>GraphQL Use-Cases</vt:lpstr>
      <vt:lpstr>GraphQL Use-Cases</vt:lpstr>
      <vt:lpstr>Einsatzszenarien</vt:lpstr>
      <vt:lpstr>Datasources</vt:lpstr>
      <vt:lpstr>Teil 1: Abfragen und Schema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Execution of Queries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Part 2: Runtime-environment (AKA: your application)</vt:lpstr>
      <vt:lpstr>Example: GraphQL for Java</vt:lpstr>
      <vt:lpstr>Example: GraphQL for Java</vt:lpstr>
      <vt:lpstr>DataFetcher</vt:lpstr>
      <vt:lpstr>DataFetcher</vt:lpstr>
      <vt:lpstr>Optimization</vt:lpstr>
      <vt:lpstr>Outlook</vt:lpstr>
      <vt:lpstr>outlook</vt:lpstr>
      <vt:lpstr>GraphQL</vt:lpstr>
      <vt:lpstr>HTTPS://NILSHARTMANN.NET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862</cp:revision>
  <cp:lastPrinted>2019-09-04T14:57:49Z</cp:lastPrinted>
  <dcterms:created xsi:type="dcterms:W3CDTF">2016-03-28T15:59:53Z</dcterms:created>
  <dcterms:modified xsi:type="dcterms:W3CDTF">2020-01-21T21:22:37Z</dcterms:modified>
</cp:coreProperties>
</file>

<file path=docProps/thumbnail.jpeg>
</file>